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0" r:id="rId4"/>
    <p:sldId id="258" r:id="rId5"/>
    <p:sldId id="259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2" r:id="rId22"/>
    <p:sldId id="26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 autoAdjust="0"/>
    <p:restoredTop sz="72077" autoAdjust="0"/>
  </p:normalViewPr>
  <p:slideViewPr>
    <p:cSldViewPr snapToGrid="0">
      <p:cViewPr varScale="1">
        <p:scale>
          <a:sx n="74" d="100"/>
          <a:sy n="74" d="100"/>
        </p:scale>
        <p:origin x="177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7T01:29:32.34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3192.09375"/>
      <inkml:brushProperty name="anchorY" value="-2111.4812"/>
      <inkml:brushProperty name="scaleFactor" value="0.5"/>
    </inkml:brush>
  </inkml:definitions>
  <inkml:trace contextRef="#ctx0" brushRef="#br0">2 3217 2304,'0'0'0,"-1"-1"1152,0-4-747,1 0 401,1 0-385,-1 0 165,0 1-202,3-3 128,1 0-117,2-2 106,1 1-255,4 0 36,0-1-170,2-2 187,3-1 85,0-1-21,2-4 133,1-3-256,2-1-32,2-4 37,2-3 48,0-2-90,0-2-43,1-1-64,3-3 11,2-1-86,2-3-16,3 0 38,1-1-54,1-1 17,-2 2 68,-1 1 17,-3 0 37,-2 0-192,1-1 21,-1 0 22,0-1 58,0 0-90,-1-1 32,0 1 26,1 0-10,1 3-107,0 1 106,3 2 1,0 1 74,2-2-53,1 1-16,1-1 43,0-1 21,2-1-117,2 2 37,2-1-54,1 2 12,1 0 68,0 1-20,2-2 84,-1 1 17,2 0-150,0 0 86,0 1-32,0 0 5,-1 1 0,0 2 74,-2 1-58,-2 1-16,-3 2-69,-1 1 53,-2 0 16,-1 1-5,1-1 5,1 0 0,2-1 0,2 1 0,2 0 0,1 0 74,0 1-132,1-1 42,1 1 21,1 0-10,1 0 5,1 0 74,1 1-58,2-1-16,1 0 43,1 0-54,1-2-95,0 0 100,-1 0 1,1 0 0,-2 1 5,-2 1 0,-2 0 0,-3 0 0,0-2 0,-1 0 0,0-2 0,0 1 0,1 0 0,3 1 0,2 1 0,1 0 0,1 2 0,1 2 0,3 2-112,3 2 106,4 1 76,4 0 15,3 1-144,1-3 86,0-1-32,-4-1 5,-4-2 0,-5 0 0,-4 2-112,-5-1 106,-3 2 1,-1 0 74,-2 1-53,0 3-16,0 3 43,0 1 21,1 2-117,1 1 37,3 2-54,1 1 12,3 0 68,2-1 54,3 2-48,2-1 96,2 1-176,4 1 54,0 2 15,0 3-10,-2 2 5,-3 2 0,-1 2-112,-3 1 106,-1 0 1,-1 1 74,1 0-53,1-2-16,5-1 43,3-4-54,5-2 17,5-3-6,7 0 0,4 0 74,6 2-58,2 3-16,1 2-69,-2 2 53,0 0 91,-1-2 85,-1 1 245,2 1 16,5 0-245,3 3-64,4 2-69,4 4-38,3 3 1,0 3-6,0 0-112,-3 1 106,-3-2 76,1-1 15,-1 0-144,4-2 86,3 0-32,4 0 5,4 1 0,2 1 0,-1 1-112,-4 1 106,-5 2 1,-6 0 0,-4 1 79,1-1 17,-3 1-150,1-2 11,1-1 27,2-2 58,2-1-15,0 0-28,-1-1 49,-3-1-54,-3 2 17,-6 1-6,-6 3-112,-2 1 106,-3 1 1,1-1 74,1 0-53,4-2-16,4 1 43,3 1 21,3 1-117,1 0 37,0 1 21,-4 2-10,-5 1-107,-6 3 106,-5-1 1,-3 0 74,-1-2-53,1-1-16,1-1 43,3-1-54,6 0 17,5 0 68,3 0 278,3 0 112,1 2-272,1 1 27,-6 3-166,-4-1 70,-4-1-107,-3 1 101,1-1-181,1-2 54,3 2 15,5 1-10,5 1 5,4 0 0,4 2 0,1-1 0,-2 2 0,-5 0 0,-5-1-112,-5 2 106,-1 2 1,-2 0 0,4 0 79,2-3 17,5-2-150,4-3 86,6-2-107,4-2 27,2-1 63,-1-3-20,-3-1 84,-4-1 17,-2-2-150,-3 0 11,2 1 102,3 0-1,5 2 6,5-1-70,2 1 59,2-2-59,0 0 17,-3 0-6,-1-3-112,-2 0 106,0 0 1,3 0 0,4 3 5,4 3 74,6 3-132,0 6 42,2 4 21,-2 4-10,0 2 5,0 0 0,6-1 0,3 0 0,6-1 0,3-2 74,-1-2 353,-5-3 53,-6-4-251,-6-3-90,0-3-22,-3-3-15,1 0-44,-1-3-63,1-3 53,-2-2 16,-3-4 181,-6-4 102,-5-4-166,-7 0-10,-5-1-75,-4 0-102,-6 2-52,-2 3 42,-4 3 16,-1 4 69,-4 4-53,-1 2 96,-3 1-1744,0-1-282,5-5-2486,5-6-715,4-8 3121,-17-3-28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7T22:21:29.61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37 74 1408,'-15'5'528,"15"-5"-516,-1 1 1,1-1-1,-1 0 1,1 0-1,-1 0 0,1 0 1,-1 0-1,1 0 1,-1 0-1,1-1 0,-1 1 1,1 0-1,-1 0 0,1 0 1,-1 0-1,1-1 1,-1 1-1,1 0 0,-1 0 1,1-1-1,0 1 1,-1 0-1,1-1 0,-1 1 1,1-1-1,0 1 1,-1 0-1,1-1 0,0 1 1,0-1-1,-1 1 1,1-1-1,0 1 0,0-1 1,0 1-1,0-1 1,-1 0-13,1 0 581,0 1 347,-4-2 2119,1 2-212,5 3-1491,3 0-1167,0 0-1,0-1 1,1 0 0,-1 0-1,0-1 1,6 2-177,40 7 887,-33-8-690,-5 0-18,1 0 0,9 3-179,16 3 257,1-2 1,22 0-258,8 0 162,-9 2-22,3 1 541,51 0-681,72-11 667,36-12-667,3-5 107,70 8-107,-77 15-32,13-4 186,50-15 198,-224 14-348,157-9 19,79 0-167,8 3 53,-4-18-69,-189 14 164,91-9 14,113 5-66,-113 13-118,-102 3 124,225-1-6,-20 0-64,-7 0-22,-128 4 29,-48 1 24,380-4-39,-268-1 53,-94 6 63,-9 0-13,-61-4-84,15 5 101,9 0 79,-70-4-1362,0 0-1,0 1 1,6 4 1283,-3-2-3408,-6-5 976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7T22:21:32.58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124 98 2944,'-4'-5'264,"-14"-13"641,18 17-890,-1 1 0,1 0 0,0 0 0,-1-1 0,1 1 0,-1 0 0,1 0 0,-1 0 0,1 0 0,-1 0 0,1 0 1,0 0-1,-1 0 0,1 0 0,-1 0 0,1 0 0,-1 0 0,1 0 0,-1 0 0,1 0 0,-1 0 0,1 0 0,0 1 0,-1-1 0,1 0 1,-1 0-1,1 0 0,0 1 0,-1-1 0,1 0 0,0 1 0,-1-1 0,1 0 0,0 1 0,-1-1 0,1 0 0,0 1 0,0-1 0,-1 1 0,1-1 1,0 1-16,-2-2 156,0 1 0,0 0 0,0-1 1,1 1-1,-1-1 0,0 0 0,0 0 1,1 0-1,-1 0 0,-1-1-156,2 2 194,0-1 1,0 0-1,0 0 0,0 0 1,-1 0-1,1 1 0,0-1 1,-1 1-1,1-1 0,0 1 1,-1-1-1,1 1 0,-1 0 1,1 0-1,0 0 0,-2-1-194,-8 0 1579,10 0-1528,1 1 1,-1 0-1,1 0 1,-1 0 0,1 0-1,-1-1 1,1 1-1,-1 0 1,0 0-1,1 0 1,-1 0 0,1 1-1,-1-1 1,1 0-1,-1 0 1,0 0-1,1 0 1,-1 0-1,1 1 1,-1-1 0,0 0-52,1 1 53,0-1 1,-1 0 0,1 0-1,-1 0 1,1 0-1,-1 0 1,1 0 0,-1 0-1,1 0 1,-1 0 0,1 0-1,-1 0 1,1-1-1,-1 1 1,1 0 0,-1 0-1,1 0 1,-1-1 0,1 1-1,0 0 1,-1 0 0,1-1-1,-1 1 1,1 0-1,0-1 1,-1 1 0,1 0-1,0-1 1,0 1 0,-1-1-1,1 1-53,-3-3 555,2 11-292,1-7-269,23 3 1,-4-3 23,0 1 0,0 1 0,8 2-18,-11-1 65,1-1 0,-1-1 0,1-1 0,-1 0 0,10-2-65,23-5 84,35-10-84,23-3 289,46-8 106,-118 22-278,5 0 128,0 1 1,14 2-246,16 1 171,0 0-38,-1 3 0,9 4-133,-29-1-51,-23-3 39,1 1 0,10 4 12,124 35 55,63 14-110,-218-55 55,66 12 421,19 0-421,63 0 87,134 10-51,-144-22 8,-91-1-29,467 0 11,-485 0-26,263-5 0,-164 4-46,-68 1 7,15 0-2,200-4 141,-185-1-68,0 4-32,-74 1 5,225 0-21,-4 0-171,6 0 278,6 0 5,331 0-85,-345-11-20,-13 0-110,-83 6 146,-4 0-49,41 5 81,-143 0-3519,1 0-3613,-34 0 3137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7T22:21:34.48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13 142 4480,'-8'7'1811,"8"-7"-1763,0 0 1,0 0-1,-1 0 0,1 0 1,0 0-1,0 0 0,0 0 1,-1 0-1,1 0 1,0 0-1,0 0 0,0-1 1,-1 1-1,1 0 0,0 0 1,0 0-1,0 0 1,0 0-1,-1 0 0,1-1 1,0 1-1,0 0 1,0 0-1,0 0 0,0 0 1,0-1-1,0 1 0,-1 0 1,1 0-1,0 0 1,0-1-1,0 1 0,0 0 1,0 0-1,0 0 0,0-1 1,0 1-1,0 0 1,0 0-1,0 0 0,0-1 1,0 1-1,0 0 1,0 0-1,0 0 0,1-1 1,-1 1-1,0 0-48,0 0 1029,1 11 1579,0-10-2586,1 0 0,-1 0 0,1 0 0,-1 0 0,1 0 0,-1 0 0,1 0 0,0-1 0,0 1 0,-1-1 0,1 1 0,0-1 0,0 0 0,0 0 0,0 0 0,-1 0 0,3 0-22,36-6 397,-4 1-282,103 11 114,-91-5-89,1-3 1,-1-2-1,47-9-140,16-12 25,-41 8 72,0 3 0,49-2-97,205 10-42,-235 6 31,76 0 21,-80 1 150,9 4-160,100 11 27,-71-7 3,308 17 84,-127-24-198,-172-3 141,64 1 18,34 0-86,19-4-42,-122 4 126,133 0 227,75-17-300,-80-7 651,59-1-674,-119 11 158,-78 6-95,82-9-128,-115 10 141,27 3-53,-52 6 7,-1 2 1,6 4-8,114 22-80,-30-5 167,-59-16-153,19 2 62,-76-5 7,-16-2-97,0-1 0,0-1 1,1 0-1,-1-2 0,1 0 0,10-1 94,-23 1-778,0-1 0,-1 1 0,1 0 0,0 0 0,0 1 0,0-1 0,-1 1 0,1 0 0,3 1 778,0-1-2432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7T22:21:36.18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8 43 3328,'-5'2'1791,"3"-8"-514,2-16-108,1 13-1209,-1 8 83,0 1 79,0 0 81,15 4 1184,-4 4-1196,0-2 1,0 0-1,0 0 1,1-1-1,0 0 1,0-1-1,0 0 1,1-1-1,0 0-191,18 5 159,-18-5-130,1-1 0,-1 0 0,1-1-1,0-1 1,0 0 0,6-1-29,14 0 83,48 6 74,-6 0-20,729-5 1052,-609 10-995,-103-3 55,57 8-20,63-3 806,72-12-1035,-138 0 32,3-7-156,134-23 124,-103 8 140,-18 6-143,177-21-48,-273 31 48,0 4 1,29 3 2,-16 0-5,37 0-2,137-3-50,-187-2 0,24-1 108,3 5-37,186 2 24,-156 4-20,31 9-18,46 14 188,128 14 370,3-11-168,-243-26-382,73-6-8,-69-1 66,-63 0 14,3 1-84,-11 1-2946,-22-1-762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3206F-00AA-4920-8A55-ECDA1E07813F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9C20B-A484-4C7A-A50E-5A19F39AC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5720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Due to occlusions, for example a person walk behind a wall, there is no  unique solution of the object’s state, because the information is lost behind the wall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9C20B-A484-4C7A-A50E-5A19F39AC566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6302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Probability of end up at certain state given previous state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9C20B-A484-4C7A-A50E-5A19F39AC566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6710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Density of the samples represents the density of the posterior</a:t>
            </a:r>
          </a:p>
          <a:p>
            <a:r>
              <a:rPr lang="en-CA" dirty="0"/>
              <a:t>Estimation from last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9C20B-A484-4C7A-A50E-5A19F39AC566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1585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Gating function considers weather the size and position of the detection matches this a track, the stuff in the </a:t>
            </a:r>
            <a:r>
              <a:rPr lang="en-US" altLang="zh-CN" dirty="0"/>
              <a:t>brackets </a:t>
            </a:r>
            <a:r>
              <a:rPr lang="zh-CN" altLang="en-US" dirty="0"/>
              <a:t> </a:t>
            </a:r>
            <a:r>
              <a:rPr lang="en-CA" altLang="zh-CN" dirty="0"/>
              <a:t>compares the appearance of the tracker and the detection as well as the individual particles’ location with the detection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9C20B-A484-4C7A-A50E-5A19F39AC566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4644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9C20B-A484-4C7A-A50E-5A19F39AC566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9773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, the goal of the classifier is to classifier whether a bounding box image has the same identity as this class or not.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9C20B-A484-4C7A-A50E-5A19F39AC566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9405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Most widely used scoring matrix, it does not exist when the paper was published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59C20B-A484-4C7A-A50E-5A19F39AC566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25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1BF38-FEC4-4132-9E89-2923CFB65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C5BF3-201D-4D1C-83A9-31BC7036D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F1153-136D-4C61-9FCD-C16144BA1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C5F2-7F02-4F8C-8B7B-8A70488BAF16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50069-B681-432A-A0FE-D5837905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A13E6-569C-41D1-919E-D14CAE23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E794-0FBB-47D8-8144-6C48546275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2722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2334-2432-486D-BE7B-F6C4360A9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C214A-680F-4D17-BCF5-328AF62A6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FCF4B-C8EE-4F07-813B-84CE76AC9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C5F2-7F02-4F8C-8B7B-8A70488BAF16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0D514-22B7-4271-87B2-E6F6E9B9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97E97-81D9-48B4-A3F2-42597AC52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E794-0FBB-47D8-8144-6C48546275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2353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D4D55-3C84-4AC9-981B-EB633E6ED0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0528A6-74E9-425A-8462-649E41B37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6BC7B-7259-407E-A869-7E1AC6F09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C5F2-7F02-4F8C-8B7B-8A70488BAF16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5571D-BCCE-4169-9F96-9FE26095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FEE39-E739-47DD-BB22-80AF45D33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E794-0FBB-47D8-8144-6C48546275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181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5E37-1261-4D58-96D0-7BAA7B6DD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D4574-8E15-4685-8B79-908C50750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E4ABD-E54B-444B-98F4-A9CD6A114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C5F2-7F02-4F8C-8B7B-8A70488BAF16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1CC72-7610-4FF5-B8D8-D28A5DF15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9D38F-6E67-45DC-8190-330D3015B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E794-0FBB-47D8-8144-6C48546275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25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8BAC-ED8C-4763-8E0D-B58BC6108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4B616-CFCD-421B-8D60-D0B5F9679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D1E12-9976-4981-92EA-3566AD850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C5F2-7F02-4F8C-8B7B-8A70488BAF16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02BCD-C10C-411D-939E-48960768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2751-1EBB-405A-B85D-3ECDDB47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E794-0FBB-47D8-8144-6C48546275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32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27985-FD61-4F66-963B-8C9A125A2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1E690-014B-4B5D-B657-CB3BB3BB28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D1797-2FD9-4FC4-BF48-623EF0721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C45E7-BFE5-4A54-820C-D1CAC6C37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C5F2-7F02-4F8C-8B7B-8A70488BAF16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4238A-FE1D-476A-9A59-6FD7A15C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8D185-5378-4B1A-8215-F2C62115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E794-0FBB-47D8-8144-6C48546275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5472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2941-84CB-460F-9F59-05AA40A79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54B54-510F-4F09-A5E3-D3A025841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88E84-DDE0-4E85-9A14-77937AEA2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5FB904-A062-49DD-8E86-ECCA95DE3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A52B95-66F0-443D-AE00-3A8907EABF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71BF8C-6A08-43A6-A329-78ADE378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C5F2-7F02-4F8C-8B7B-8A70488BAF16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6E8821-6405-40ED-9A5A-CC6F7C20C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84E932-6142-4462-A83B-C698A53C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E794-0FBB-47D8-8144-6C48546275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729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F789-9D87-4886-BFE9-0A0100AA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2DDAA2-28F1-492E-8066-BCD6B2D01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C5F2-7F02-4F8C-8B7B-8A70488BAF16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27022-B4C4-4845-93C8-2D6AEC4A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0C62E-ABEA-4695-A052-D33D8138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E794-0FBB-47D8-8144-6C48546275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406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3A549-DB39-46CE-AD9D-E9D04DEF8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C5F2-7F02-4F8C-8B7B-8A70488BAF16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135A09-51C3-46F8-890E-184C7803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81C34-747B-42A8-82D5-B87F5B1F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E794-0FBB-47D8-8144-6C48546275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428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F66B-231D-4A55-BF0F-0189F534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E8C4B-DB2E-4CCD-AE56-54C98AE4C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A2340-9300-435D-A851-925331F5B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D064A-47E6-4355-80CF-F291094B3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C5F2-7F02-4F8C-8B7B-8A70488BAF16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8A5E7-EF4C-4F54-919C-8181EE7D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62E63-861A-495B-A28E-74252722E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E794-0FBB-47D8-8144-6C48546275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7498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EE975-1D42-4DCA-9127-D3D73107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CE0C41-4094-46CB-AD2B-21D3150F8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3D46B-BABF-4643-AC96-99D3D9E4A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C3A79-153D-4372-B023-2CD88CB30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C5F2-7F02-4F8C-8B7B-8A70488BAF16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DB0B8-D078-4AEB-9AC9-A0E949DB4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5A2EF-F7E9-402C-BEDC-3B318BFF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0E794-0FBB-47D8-8144-6C48546275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5499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F9866-2650-43D1-A2C3-182819B17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0C24B-ACE3-4156-AC8D-075AFD0E6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4F0DC-F37B-4C34-9375-29DB9A400C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1C5F2-7F02-4F8C-8B7B-8A70488BAF16}" type="datetimeFigureOut">
              <a:rPr lang="en-CA" smtClean="0"/>
              <a:t>2019-04-07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D5232-8488-4568-8193-8123028F0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3DF1B-D166-4259-AC18-F77DFFB14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0E794-0FBB-47D8-8144-6C48546275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018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1.xml"/><Relationship Id="rId4" Type="http://schemas.openxmlformats.org/officeDocument/2006/relationships/hyperlink" Target="https://www.youtube.com/watch?v=lzN18y_z6HQ&amp;t=475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customXml" Target="../ink/ink3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zN18y_z6HQ&amp;t=475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lzN18y_z6HQ&amp;t=475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www.youtube.com/watch?v=lzN18y_z6HQ&amp;t=475s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A762-C163-444E-B6F1-2999894CE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7750"/>
            <a:ext cx="9144000" cy="1938338"/>
          </a:xfrm>
        </p:spPr>
        <p:txBody>
          <a:bodyPr/>
          <a:lstStyle/>
          <a:p>
            <a:r>
              <a:rPr lang="en-CA" dirty="0"/>
              <a:t>Multiple Object Tracking Using Particle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C4D45-AE94-4D25-BDAA-3CEEF31F8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19082"/>
          </a:xfrm>
        </p:spPr>
        <p:txBody>
          <a:bodyPr/>
          <a:lstStyle/>
          <a:p>
            <a:pPr algn="l"/>
            <a:r>
              <a:rPr lang="en-CA" dirty="0"/>
              <a:t>Paper : </a:t>
            </a:r>
            <a:r>
              <a:rPr lang="en-US" dirty="0"/>
              <a:t>Robust Tracking-by-Detection using a Detector Confidence Particle Filter</a:t>
            </a:r>
          </a:p>
          <a:p>
            <a:pPr algn="l"/>
            <a:r>
              <a:rPr lang="en-US" dirty="0"/>
              <a:t>Authors: Michael D. </a:t>
            </a:r>
            <a:r>
              <a:rPr lang="en-US" dirty="0" err="1"/>
              <a:t>Breitenstein</a:t>
            </a:r>
            <a:r>
              <a:rPr lang="en-US" dirty="0"/>
              <a:t>, Fabian Reichlin, Bastian </a:t>
            </a:r>
            <a:r>
              <a:rPr lang="en-US" dirty="0" err="1"/>
              <a:t>Leibe</a:t>
            </a:r>
            <a:r>
              <a:rPr lang="en-US" dirty="0"/>
              <a:t>, Esther Koller-Meier, Luc Van </a:t>
            </a:r>
            <a:r>
              <a:rPr lang="en-US" dirty="0" err="1"/>
              <a:t>Gool</a:t>
            </a:r>
            <a:endParaRPr lang="en-US" dirty="0"/>
          </a:p>
          <a:p>
            <a:pPr algn="l"/>
            <a:r>
              <a:rPr lang="en-CA" dirty="0"/>
              <a:t>Conference: </a:t>
            </a:r>
            <a:r>
              <a:rPr lang="en-US" dirty="0"/>
              <a:t>2009 IEEE 12th International Conference on Computer Vision (ICCV)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606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FB2B09-E645-4C0E-95BE-CD68EA096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33473" y="3680397"/>
            <a:ext cx="8867776" cy="1210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684A6-E09B-498A-9025-023A7B7B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Resample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BA0B9-C972-4D13-B5F8-7AC9DF174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7" y="2349500"/>
            <a:ext cx="9829800" cy="263842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0BC793-C5E5-456D-937A-051231B48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49" y="6095999"/>
            <a:ext cx="10972801" cy="6254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/>
              <a:t>Image taken from Bert Huang’s </a:t>
            </a:r>
            <a:r>
              <a:rPr lang="en-CA" dirty="0" err="1"/>
              <a:t>Youtube</a:t>
            </a:r>
            <a:r>
              <a:rPr lang="en-CA" dirty="0"/>
              <a:t> Lecture </a:t>
            </a:r>
            <a:r>
              <a:rPr lang="en-CA" dirty="0">
                <a:hlinkClick r:id="rId4"/>
              </a:rPr>
              <a:t>https://www.youtube.com/watch?v=lzN18y_z6HQ&amp;t=475s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84D92BA-12D9-47FF-B6C6-81E1010A0728}"/>
                  </a:ext>
                </a:extLst>
              </p14:cNvPr>
              <p14:cNvContentPartPr/>
              <p14:nvPr/>
            </p14:nvContentPartPr>
            <p14:xfrm>
              <a:off x="1676398" y="2524125"/>
              <a:ext cx="7953377" cy="115848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84D92BA-12D9-47FF-B6C6-81E1010A07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8398" y="2506125"/>
                <a:ext cx="7989017" cy="1194125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A0A3A46-1813-4135-8604-A1D70068B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22" y="1569244"/>
            <a:ext cx="2667000" cy="895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7B338E-EBBF-4B09-8CF2-24DB6789EB0A}"/>
              </a:ext>
            </a:extLst>
          </p:cNvPr>
          <p:cNvSpPr/>
          <p:nvPr/>
        </p:nvSpPr>
        <p:spPr>
          <a:xfrm>
            <a:off x="590549" y="5288756"/>
            <a:ext cx="9499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A new set of particle to represent the next state posterior</a:t>
            </a:r>
          </a:p>
        </p:txBody>
      </p:sp>
    </p:spTree>
    <p:extLst>
      <p:ext uri="{BB962C8B-B14F-4D97-AF65-F5344CB8AC3E}">
        <p14:creationId xmlns:p14="http://schemas.microsoft.com/office/powerpoint/2010/main" val="211853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91687-181D-4E56-8C75-8CF7C231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Particle Filter Multiple Object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AF9E-2DCA-42F0-AF19-8F1F83A1A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725"/>
            <a:ext cx="10515600" cy="1388423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A individual particle filter is assigned to each track, where each particles contains the position and x, y direction speed</a:t>
            </a:r>
          </a:p>
          <a:p>
            <a:r>
              <a:rPr lang="en-CA" dirty="0"/>
              <a:t>At each time step, assign detections to each track greedily according to the similarity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B0EB7-FC40-48B9-95A1-B2394C015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513" y="2900148"/>
            <a:ext cx="7734300" cy="1266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2E73D6-D6CF-4A28-8F36-7C58630CB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606" y="4166973"/>
            <a:ext cx="4810836" cy="612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6264FB-2C80-4C10-8EC6-9C13F1B26D05}"/>
              </a:ext>
            </a:extLst>
          </p:cNvPr>
          <p:cNvSpPr txBox="1"/>
          <p:nvPr/>
        </p:nvSpPr>
        <p:spPr>
          <a:xfrm>
            <a:off x="1487606" y="3892280"/>
            <a:ext cx="2333767" cy="38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2FE12-B4AC-41E2-9FFC-87E6A86F208A}"/>
              </a:ext>
            </a:extLst>
          </p:cNvPr>
          <p:cNvSpPr txBox="1"/>
          <p:nvPr/>
        </p:nvSpPr>
        <p:spPr>
          <a:xfrm>
            <a:off x="754038" y="5054453"/>
            <a:ext cx="10256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Initialize trackers for the qualified unmatched detections</a:t>
            </a:r>
          </a:p>
          <a:p>
            <a:r>
              <a:rPr lang="en-CA" sz="2400" dirty="0"/>
              <a:t>    -  qualified means not occluding with other detections, and the         </a:t>
            </a:r>
          </a:p>
          <a:p>
            <a:r>
              <a:rPr lang="en-CA" sz="2400" dirty="0"/>
              <a:t>       position of the box is at the boundaries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6325C-CFF4-43E0-B457-018921F41121}"/>
              </a:ext>
            </a:extLst>
          </p:cNvPr>
          <p:cNvSpPr txBox="1"/>
          <p:nvPr/>
        </p:nvSpPr>
        <p:spPr>
          <a:xfrm>
            <a:off x="564676" y="6417973"/>
            <a:ext cx="1106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Equations are taken from the paper </a:t>
            </a:r>
            <a:r>
              <a:rPr lang="en-US" sz="1600" dirty="0"/>
              <a:t>Robust Tracking-by-Detection using a Detector Confidence Particle Filter by </a:t>
            </a:r>
            <a:r>
              <a:rPr lang="en-US" sz="1600" dirty="0" err="1"/>
              <a:t>Breitenstein</a:t>
            </a:r>
            <a:r>
              <a:rPr lang="en-US" sz="1600" dirty="0"/>
              <a:t> et. al. </a:t>
            </a:r>
          </a:p>
          <a:p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3327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2DCB5-C780-4070-BFD2-7FD4A705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1377"/>
            <a:ext cx="10515600" cy="2023044"/>
          </a:xfrm>
        </p:spPr>
        <p:txBody>
          <a:bodyPr/>
          <a:lstStyle/>
          <a:p>
            <a:r>
              <a:rPr lang="en-CA" dirty="0"/>
              <a:t>For each particle filter (track) the newly assigned detection is the bounding box</a:t>
            </a:r>
          </a:p>
          <a:p>
            <a:r>
              <a:rPr lang="en-CA" dirty="0"/>
              <a:t>Reweight the particles according to the observation likelihood</a:t>
            </a:r>
          </a:p>
          <a:p>
            <a:pPr marL="0" indent="0">
              <a:buNone/>
            </a:pPr>
            <a:r>
              <a:rPr lang="en-CA" dirty="0"/>
              <a:t>   calculated as follow: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B8F7DB-CCDC-4804-B190-9532D135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Particle Filter Multiple Object 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801FC-B0FB-41BE-AF9A-8246A7167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325" y="2453253"/>
            <a:ext cx="1133475" cy="504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FBDA1C-DDDA-4AF9-9271-0FF13B8E5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23" y="3442716"/>
            <a:ext cx="8466944" cy="166140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5CB421-F62E-46E2-B4E5-CDA0F980CFF4}"/>
              </a:ext>
            </a:extLst>
          </p:cNvPr>
          <p:cNvSpPr txBox="1">
            <a:spLocks/>
          </p:cNvSpPr>
          <p:nvPr/>
        </p:nvSpPr>
        <p:spPr>
          <a:xfrm>
            <a:off x="711177" y="5215077"/>
            <a:ext cx="10515600" cy="885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Resample the particles according to the weights to get the new posterior distribution.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AB0CBE-78BC-4C7A-82DA-25160B29818F}"/>
              </a:ext>
            </a:extLst>
          </p:cNvPr>
          <p:cNvSpPr txBox="1"/>
          <p:nvPr/>
        </p:nvSpPr>
        <p:spPr>
          <a:xfrm>
            <a:off x="564676" y="6417973"/>
            <a:ext cx="1106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Equations are taken from the paper </a:t>
            </a:r>
            <a:r>
              <a:rPr lang="en-US" sz="1600" dirty="0"/>
              <a:t>Robust Tracking-by-Detection using a Detector Confidence Particle Filter by </a:t>
            </a:r>
            <a:r>
              <a:rPr lang="en-US" sz="1600" dirty="0" err="1"/>
              <a:t>Breitenstein</a:t>
            </a:r>
            <a:r>
              <a:rPr lang="en-US" sz="1600" dirty="0"/>
              <a:t> et. al. </a:t>
            </a:r>
          </a:p>
          <a:p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6667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8B003-0EA3-4DC1-A933-07A8AF70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Particle Filter Multiple Object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020D2-7838-4F2C-94CD-23DB22A30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62882"/>
          </a:xfrm>
        </p:spPr>
        <p:txBody>
          <a:bodyPr/>
          <a:lstStyle/>
          <a:p>
            <a:r>
              <a:rPr lang="en-CA" dirty="0"/>
              <a:t>Propagate the particles to produce the estimation of the next state according to the motion model. Each particle’s state is a 4 element vector (x, y, u, v).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27016-010E-4812-86F9-8D42DF65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080272"/>
            <a:ext cx="7620000" cy="1352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E62E5-9CEC-4A8B-BF66-A1B4784DA7EB}"/>
              </a:ext>
            </a:extLst>
          </p:cNvPr>
          <p:cNvSpPr txBox="1"/>
          <p:nvPr/>
        </p:nvSpPr>
        <p:spPr>
          <a:xfrm>
            <a:off x="1021307" y="4432822"/>
            <a:ext cx="10256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Where ɛ is zero mean gaussian noise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2FD1CC-D7C0-4A38-99BC-5C6E586953AE}"/>
              </a:ext>
            </a:extLst>
          </p:cNvPr>
          <p:cNvSpPr txBox="1"/>
          <p:nvPr/>
        </p:nvSpPr>
        <p:spPr>
          <a:xfrm>
            <a:off x="564676" y="6417973"/>
            <a:ext cx="1106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Equations are taken from the paper </a:t>
            </a:r>
            <a:r>
              <a:rPr lang="en-US" sz="1600" dirty="0"/>
              <a:t>Robust Tracking-by-Detection using a Detector Confidence Particle Filter by </a:t>
            </a:r>
            <a:r>
              <a:rPr lang="en-US" sz="1600" dirty="0" err="1"/>
              <a:t>Breitenstein</a:t>
            </a:r>
            <a:r>
              <a:rPr lang="en-US" sz="1600" dirty="0"/>
              <a:t> et. al. </a:t>
            </a:r>
          </a:p>
          <a:p>
            <a:r>
              <a:rPr lang="en-CA" dirty="0"/>
              <a:t>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860CDD-AA18-4FC2-BBDF-CF43AC1C8DDA}"/>
              </a:ext>
            </a:extLst>
          </p:cNvPr>
          <p:cNvSpPr txBox="1">
            <a:spLocks/>
          </p:cNvSpPr>
          <p:nvPr/>
        </p:nvSpPr>
        <p:spPr>
          <a:xfrm>
            <a:off x="914399" y="5190082"/>
            <a:ext cx="10515600" cy="145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Get detections of next frame . . .</a:t>
            </a:r>
          </a:p>
        </p:txBody>
      </p:sp>
    </p:spTree>
    <p:extLst>
      <p:ext uri="{BB962C8B-B14F-4D97-AF65-F5344CB8AC3E}">
        <p14:creationId xmlns:p14="http://schemas.microsoft.com/office/powerpoint/2010/main" val="3812599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4427-0143-4DA0-94F2-B6F095F0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CA" dirty="0"/>
              <a:t>Implementation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D79C7-2343-43BD-8A66-54E82A35D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53"/>
            <a:ext cx="10515600" cy="842512"/>
          </a:xfrm>
        </p:spPr>
        <p:txBody>
          <a:bodyPr>
            <a:normAutofit lnSpcReduction="10000"/>
          </a:bodyPr>
          <a:lstStyle/>
          <a:p>
            <a:r>
              <a:rPr lang="en-CA" dirty="0">
                <a:solidFill>
                  <a:schemeClr val="accent1"/>
                </a:solidFill>
              </a:rPr>
              <a:t>The size of each track is the running average of the last 4 assigned detections.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390CA0-3D66-408F-BB70-2EEDA47BFB41}"/>
              </a:ext>
            </a:extLst>
          </p:cNvPr>
          <p:cNvSpPr txBox="1">
            <a:spLocks/>
          </p:cNvSpPr>
          <p:nvPr/>
        </p:nvSpPr>
        <p:spPr>
          <a:xfrm>
            <a:off x="838200" y="1019541"/>
            <a:ext cx="10515600" cy="842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Question: How do you get the size of the object if your particles do not carry size information?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5BCB7E-EC65-40C7-90A4-0573068F9F34}"/>
              </a:ext>
            </a:extLst>
          </p:cNvPr>
          <p:cNvSpPr txBox="1">
            <a:spLocks/>
          </p:cNvSpPr>
          <p:nvPr/>
        </p:nvSpPr>
        <p:spPr>
          <a:xfrm>
            <a:off x="838200" y="3006750"/>
            <a:ext cx="10515600" cy="842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Question: Any other modifications to the paper’s approach?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A2BAF4-0142-4452-8269-4B687E49DE58}"/>
              </a:ext>
            </a:extLst>
          </p:cNvPr>
          <p:cNvSpPr txBox="1">
            <a:spLocks/>
          </p:cNvSpPr>
          <p:nvPr/>
        </p:nvSpPr>
        <p:spPr>
          <a:xfrm>
            <a:off x="838200" y="5170600"/>
            <a:ext cx="11106955" cy="168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chemeClr val="accent1"/>
                </a:solidFill>
              </a:rPr>
              <a:t>People’s appearance should be distinguishable </a:t>
            </a:r>
          </a:p>
          <a:p>
            <a:r>
              <a:rPr lang="en-CA" dirty="0">
                <a:solidFill>
                  <a:schemeClr val="accent1"/>
                </a:solidFill>
              </a:rPr>
              <a:t>A person can only walk into the view from the side of the frame</a:t>
            </a:r>
          </a:p>
          <a:p>
            <a:r>
              <a:rPr lang="en-CA" dirty="0">
                <a:solidFill>
                  <a:schemeClr val="accent1"/>
                </a:solidFill>
              </a:rPr>
              <a:t>Smooth movement, no sudden change of directions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967853-E14F-4235-9135-4374C514B81E}"/>
              </a:ext>
            </a:extLst>
          </p:cNvPr>
          <p:cNvSpPr txBox="1">
            <a:spLocks/>
          </p:cNvSpPr>
          <p:nvPr/>
        </p:nvSpPr>
        <p:spPr>
          <a:xfrm>
            <a:off x="838200" y="4574692"/>
            <a:ext cx="10515600" cy="842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Any assumptions?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C531C83-AE83-469B-850D-BB5756C2393E}"/>
              </a:ext>
            </a:extLst>
          </p:cNvPr>
          <p:cNvSpPr txBox="1">
            <a:spLocks/>
          </p:cNvSpPr>
          <p:nvPr/>
        </p:nvSpPr>
        <p:spPr>
          <a:xfrm>
            <a:off x="838200" y="3703272"/>
            <a:ext cx="10515600" cy="842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chemeClr val="accent1"/>
                </a:solidFill>
              </a:rPr>
              <a:t>The detector, appearance comparison method, and likelihood weights calculation are different</a:t>
            </a:r>
          </a:p>
        </p:txBody>
      </p:sp>
    </p:spTree>
    <p:extLst>
      <p:ext uri="{BB962C8B-B14F-4D97-AF65-F5344CB8AC3E}">
        <p14:creationId xmlns:p14="http://schemas.microsoft.com/office/powerpoint/2010/main" val="419050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DF507-D909-4370-96E4-03A75E4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CA" dirty="0"/>
              <a:t>Detector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7297-83D0-4E43-A840-19F7F598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0230"/>
            <a:ext cx="10515600" cy="1960426"/>
          </a:xfrm>
        </p:spPr>
        <p:txBody>
          <a:bodyPr/>
          <a:lstStyle/>
          <a:p>
            <a:r>
              <a:rPr lang="en-CA" dirty="0"/>
              <a:t>The paper used HOG for</a:t>
            </a:r>
            <a:r>
              <a:rPr lang="zh-CN" altLang="en-US" dirty="0"/>
              <a:t> </a:t>
            </a:r>
            <a:r>
              <a:rPr lang="en-CA" altLang="zh-CN" dirty="0"/>
              <a:t>feature</a:t>
            </a:r>
            <a:r>
              <a:rPr lang="zh-CN" altLang="en-US" dirty="0"/>
              <a:t> </a:t>
            </a:r>
            <a:r>
              <a:rPr lang="en-CA" altLang="zh-CN" dirty="0"/>
              <a:t>extraction</a:t>
            </a:r>
            <a:r>
              <a:rPr lang="zh-CN" altLang="en-US" dirty="0"/>
              <a:t> </a:t>
            </a:r>
            <a:r>
              <a:rPr lang="en-CA" altLang="zh-CN" dirty="0"/>
              <a:t>and</a:t>
            </a:r>
            <a:r>
              <a:rPr lang="zh-CN" altLang="en-US" dirty="0"/>
              <a:t> </a:t>
            </a:r>
            <a:r>
              <a:rPr lang="en-CA" altLang="zh-CN" dirty="0"/>
              <a:t>SVM</a:t>
            </a:r>
            <a:r>
              <a:rPr lang="zh-CN" altLang="en-US" dirty="0"/>
              <a:t> </a:t>
            </a:r>
            <a:r>
              <a:rPr lang="en-CA" altLang="zh-CN" dirty="0"/>
              <a:t>for</a:t>
            </a:r>
            <a:r>
              <a:rPr lang="zh-CN" altLang="en-US" dirty="0"/>
              <a:t> </a:t>
            </a:r>
            <a:r>
              <a:rPr lang="en-CA" altLang="zh-CN" dirty="0"/>
              <a:t>decision</a:t>
            </a:r>
          </a:p>
          <a:p>
            <a:r>
              <a:rPr lang="en-CA" dirty="0"/>
              <a:t>A COCO dataset pretrained deep learning based model from </a:t>
            </a:r>
            <a:r>
              <a:rPr lang="en-CA" dirty="0" err="1"/>
              <a:t>tensorflow</a:t>
            </a:r>
            <a:r>
              <a:rPr lang="en-CA" dirty="0"/>
              <a:t> called </a:t>
            </a:r>
            <a:r>
              <a:rPr lang="en-CA" dirty="0" err="1"/>
              <a:t>faster_rcnn_nas_lowproposals_coco</a:t>
            </a:r>
            <a:r>
              <a:rPr lang="en-CA" dirty="0"/>
              <a:t> is selected</a:t>
            </a:r>
          </a:p>
          <a:p>
            <a:pPr marL="0" indent="0">
              <a:buNone/>
            </a:pPr>
            <a:r>
              <a:rPr lang="en-CA" dirty="0"/>
              <a:t>Out-of-the-box detection result comparison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A group of people in a park&#10;&#10;Description automatically generated">
            <a:extLst>
              <a:ext uri="{FF2B5EF4-FFF2-40B4-BE49-F238E27FC236}">
                <a16:creationId xmlns:a16="http://schemas.microsoft.com/office/drawing/2014/main" id="{FD0F861F-52AD-492B-949F-B70AD455C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44" y="3120656"/>
            <a:ext cx="4595037" cy="34462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9470F0-A804-43AA-AE69-D73FF90E3051}"/>
              </a:ext>
            </a:extLst>
          </p:cNvPr>
          <p:cNvSpPr/>
          <p:nvPr/>
        </p:nvSpPr>
        <p:spPr>
          <a:xfrm>
            <a:off x="1461412" y="5236105"/>
            <a:ext cx="4005199" cy="461665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CA" sz="2400" dirty="0" err="1"/>
              <a:t>faster_rcnn_nas_lowproposals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68771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1E72-4B5F-436C-A49E-3DEE49E22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555"/>
            <a:ext cx="10515600" cy="1325563"/>
          </a:xfrm>
        </p:spPr>
        <p:txBody>
          <a:bodyPr/>
          <a:lstStyle/>
          <a:p>
            <a:r>
              <a:rPr lang="en-CA" dirty="0"/>
              <a:t>Appearance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D00D1-F791-4888-96CF-C82ADFDA4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118"/>
            <a:ext cx="10515600" cy="1417305"/>
          </a:xfrm>
        </p:spPr>
        <p:txBody>
          <a:bodyPr/>
          <a:lstStyle/>
          <a:p>
            <a:r>
              <a:rPr lang="en-CA" dirty="0"/>
              <a:t>The paper trained a boosted binary classifier online for each object.</a:t>
            </a:r>
          </a:p>
          <a:p>
            <a:r>
              <a:rPr lang="en-CA" dirty="0"/>
              <a:t>Two part HSV histogram model inspired by Okuma’s paper is used in this project.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FBE5DF-B401-4D96-B557-2B1C470AD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360" y="2670177"/>
            <a:ext cx="1596819" cy="3419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7D4EA-6A5C-4EAA-B7F5-707E130C7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569" y="2642208"/>
            <a:ext cx="1675123" cy="34435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1A87A-1247-40DA-9C41-74A27F342E27}"/>
              </a:ext>
            </a:extLst>
          </p:cNvPr>
          <p:cNvSpPr/>
          <p:nvPr/>
        </p:nvSpPr>
        <p:spPr>
          <a:xfrm>
            <a:off x="2992569" y="2642208"/>
            <a:ext cx="1675123" cy="1749040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F54BD3-C672-497D-B35E-8F337E342D23}"/>
              </a:ext>
            </a:extLst>
          </p:cNvPr>
          <p:cNvSpPr/>
          <p:nvPr/>
        </p:nvSpPr>
        <p:spPr>
          <a:xfrm>
            <a:off x="2992569" y="4334290"/>
            <a:ext cx="1675123" cy="1749040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5CF9FC-7E14-4B99-9B70-94B8B25B1A15}"/>
              </a:ext>
            </a:extLst>
          </p:cNvPr>
          <p:cNvSpPr/>
          <p:nvPr/>
        </p:nvSpPr>
        <p:spPr>
          <a:xfrm>
            <a:off x="8052500" y="2642208"/>
            <a:ext cx="1596819" cy="1749040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F3A2FD-4E56-48DC-91BC-45730D15C8DF}"/>
              </a:ext>
            </a:extLst>
          </p:cNvPr>
          <p:cNvSpPr/>
          <p:nvPr/>
        </p:nvSpPr>
        <p:spPr>
          <a:xfrm>
            <a:off x="8052500" y="4391248"/>
            <a:ext cx="1596819" cy="1698072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5B6F17-B0F6-47E3-B5DC-217FFA8D7A43}"/>
              </a:ext>
            </a:extLst>
          </p:cNvPr>
          <p:cNvCxnSpPr/>
          <p:nvPr/>
        </p:nvCxnSpPr>
        <p:spPr>
          <a:xfrm>
            <a:off x="4774019" y="3429000"/>
            <a:ext cx="3278481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397E4E-5EAF-4F13-8514-D345D56226B0}"/>
              </a:ext>
            </a:extLst>
          </p:cNvPr>
          <p:cNvCxnSpPr/>
          <p:nvPr/>
        </p:nvCxnSpPr>
        <p:spPr>
          <a:xfrm>
            <a:off x="4748879" y="5484628"/>
            <a:ext cx="3278481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2BFA419-62AC-43EC-B527-2BB11B13B888}"/>
              </a:ext>
            </a:extLst>
          </p:cNvPr>
          <p:cNvSpPr txBox="1"/>
          <p:nvPr/>
        </p:nvSpPr>
        <p:spPr>
          <a:xfrm>
            <a:off x="5055781" y="2969129"/>
            <a:ext cx="2714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Compare HSV histogram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6EC383-B4EE-4D02-A5F9-EF5BB33984E5}"/>
              </a:ext>
            </a:extLst>
          </p:cNvPr>
          <p:cNvSpPr txBox="1"/>
          <p:nvPr/>
        </p:nvSpPr>
        <p:spPr>
          <a:xfrm>
            <a:off x="5043212" y="5024756"/>
            <a:ext cx="2714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Compare HSV histogram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A4BEEE-2195-46A1-9645-0F7DC9C7C908}"/>
              </a:ext>
            </a:extLst>
          </p:cNvPr>
          <p:cNvSpPr txBox="1"/>
          <p:nvPr/>
        </p:nvSpPr>
        <p:spPr>
          <a:xfrm>
            <a:off x="1412358" y="6407941"/>
            <a:ext cx="9528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Okuma’s paper: </a:t>
            </a:r>
            <a:r>
              <a:rPr lang="en-US" sz="2000" dirty="0"/>
              <a:t>A Boosted Particle Filter: Multitarget Detection and Tracking</a:t>
            </a:r>
            <a:r>
              <a:rPr lang="en-CA" sz="2000" dirty="0"/>
              <a:t>, ICCV 2005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7649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31CCD-B59B-4769-911A-EB98F3AE4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Likelihood weight calculation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C316A-887F-4751-BE21-4F5B7DD73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04" y="2480550"/>
            <a:ext cx="8466944" cy="16614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ACA3AD5-1913-4D84-A778-E527B6D3323C}"/>
                  </a:ext>
                </a:extLst>
              </p14:cNvPr>
              <p14:cNvContentPartPr/>
              <p14:nvPr/>
            </p14:nvContentPartPr>
            <p14:xfrm>
              <a:off x="5400446" y="3285462"/>
              <a:ext cx="2504160" cy="57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ACA3AD5-1913-4D84-A778-E527B6D332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7446" y="3222462"/>
                <a:ext cx="26298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771AE1F-5CD1-405E-BBE1-7C0947A0B86A}"/>
                  </a:ext>
                </a:extLst>
              </p14:cNvPr>
              <p14:cNvContentPartPr/>
              <p14:nvPr/>
            </p14:nvContentPartPr>
            <p14:xfrm>
              <a:off x="5386610" y="3483462"/>
              <a:ext cx="2386080" cy="67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771AE1F-5CD1-405E-BBE1-7C0947A0B8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23970" y="3420822"/>
                <a:ext cx="25117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22AA6D3-FE94-49EC-9839-15133FAC4946}"/>
                  </a:ext>
                </a:extLst>
              </p14:cNvPr>
              <p14:cNvContentPartPr/>
              <p14:nvPr/>
            </p14:nvContentPartPr>
            <p14:xfrm>
              <a:off x="5367170" y="3727542"/>
              <a:ext cx="2297520" cy="59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22AA6D3-FE94-49EC-9839-15133FAC49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04170" y="3664542"/>
                <a:ext cx="24231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6543F52-9FBB-4BDD-BEAD-9A31F192CC9B}"/>
                  </a:ext>
                </a:extLst>
              </p14:cNvPr>
              <p14:cNvContentPartPr/>
              <p14:nvPr/>
            </p14:nvContentPartPr>
            <p14:xfrm>
              <a:off x="5488850" y="3977022"/>
              <a:ext cx="2250360" cy="48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6543F52-9FBB-4BDD-BEAD-9A31F192CC9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26210" y="3914382"/>
                <a:ext cx="2376000" cy="1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805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13D5-C1CC-440C-BD58-AB7D263C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15" y="384444"/>
            <a:ext cx="10515600" cy="1325563"/>
          </a:xfrm>
        </p:spPr>
        <p:txBody>
          <a:bodyPr/>
          <a:lstStyle/>
          <a:p>
            <a:r>
              <a:rPr lang="en-CA" dirty="0"/>
              <a:t>Tracking </a:t>
            </a:r>
            <a:br>
              <a:rPr lang="en-CA" dirty="0"/>
            </a:br>
            <a:r>
              <a:rPr lang="en-CA" dirty="0"/>
              <a:t>demo</a:t>
            </a:r>
          </a:p>
        </p:txBody>
      </p:sp>
      <p:pic>
        <p:nvPicPr>
          <p:cNvPr id="7" name="traking_demo">
            <a:hlinkClick r:id="" action="ppaction://media"/>
            <a:extLst>
              <a:ext uri="{FF2B5EF4-FFF2-40B4-BE49-F238E27FC236}">
                <a16:creationId xmlns:a16="http://schemas.microsoft.com/office/drawing/2014/main" id="{867C5C08-5EF1-46A1-9C06-02EBD62312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7167" y="0"/>
            <a:ext cx="9144833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D82B0-D7E4-4C00-B2BF-A78C988D4F45}"/>
              </a:ext>
            </a:extLst>
          </p:cNvPr>
          <p:cNvSpPr txBox="1"/>
          <p:nvPr/>
        </p:nvSpPr>
        <p:spPr>
          <a:xfrm>
            <a:off x="148107" y="6452315"/>
            <a:ext cx="4481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PETS 2009 dataset S2 L1 clip</a:t>
            </a:r>
          </a:p>
        </p:txBody>
      </p:sp>
    </p:spTree>
    <p:extLst>
      <p:ext uri="{BB962C8B-B14F-4D97-AF65-F5344CB8AC3E}">
        <p14:creationId xmlns:p14="http://schemas.microsoft.com/office/powerpoint/2010/main" val="156829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03B96-3CCF-44B7-8A4B-566FD6C7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A8240-92A9-4B7A-9EBA-06F8D9EF9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097" y="1998850"/>
            <a:ext cx="69437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06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9BE0-636D-428D-90BA-09982EB6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Multiple Object Tracking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774C9-3F9B-46B8-809D-74F6A3FB4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Autofit/>
          </a:bodyPr>
          <a:lstStyle/>
          <a:p>
            <a:r>
              <a:rPr lang="en-CA" sz="4000" dirty="0"/>
              <a:t>Given a image sequence that contains multiple objects, find the state (position, size) of each object across the frames, and link the states of each object into trajectories.</a:t>
            </a:r>
          </a:p>
          <a:p>
            <a:endParaRPr lang="en-CA" sz="4000" dirty="0"/>
          </a:p>
          <a:p>
            <a:r>
              <a:rPr lang="en-CA" sz="4000" dirty="0"/>
              <a:t>It is a ill-posed and inverse computer vision problem</a:t>
            </a:r>
          </a:p>
        </p:txBody>
      </p:sp>
    </p:spTree>
    <p:extLst>
      <p:ext uri="{BB962C8B-B14F-4D97-AF65-F5344CB8AC3E}">
        <p14:creationId xmlns:p14="http://schemas.microsoft.com/office/powerpoint/2010/main" val="778724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DD032-9139-4395-92AC-F441E438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comparison</a:t>
            </a:r>
            <a:endParaRPr lang="en-CA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BD45E8-00B0-42AB-822E-C9DE72FBE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903692"/>
              </p:ext>
            </p:extLst>
          </p:nvPr>
        </p:nvGraphicFramePr>
        <p:xfrm>
          <a:off x="414485" y="2301190"/>
          <a:ext cx="573517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971">
                  <a:extLst>
                    <a:ext uri="{9D8B030D-6E8A-4147-A177-3AD203B41FA5}">
                      <a16:colId xmlns:a16="http://schemas.microsoft.com/office/drawing/2014/main" val="1812535931"/>
                    </a:ext>
                  </a:extLst>
                </a:gridCol>
                <a:gridCol w="860277">
                  <a:extLst>
                    <a:ext uri="{9D8B030D-6E8A-4147-A177-3AD203B41FA5}">
                      <a16:colId xmlns:a16="http://schemas.microsoft.com/office/drawing/2014/main" val="1802301667"/>
                    </a:ext>
                  </a:extLst>
                </a:gridCol>
                <a:gridCol w="917628">
                  <a:extLst>
                    <a:ext uri="{9D8B030D-6E8A-4147-A177-3AD203B41FA5}">
                      <a16:colId xmlns:a16="http://schemas.microsoft.com/office/drawing/2014/main" val="466116924"/>
                    </a:ext>
                  </a:extLst>
                </a:gridCol>
                <a:gridCol w="860277">
                  <a:extLst>
                    <a:ext uri="{9D8B030D-6E8A-4147-A177-3AD203B41FA5}">
                      <a16:colId xmlns:a16="http://schemas.microsoft.com/office/drawing/2014/main" val="2171124030"/>
                    </a:ext>
                  </a:extLst>
                </a:gridCol>
                <a:gridCol w="824431">
                  <a:extLst>
                    <a:ext uri="{9D8B030D-6E8A-4147-A177-3AD203B41FA5}">
                      <a16:colId xmlns:a16="http://schemas.microsoft.com/office/drawing/2014/main" val="1328790742"/>
                    </a:ext>
                  </a:extLst>
                </a:gridCol>
                <a:gridCol w="1064593">
                  <a:extLst>
                    <a:ext uri="{9D8B030D-6E8A-4147-A177-3AD203B41FA5}">
                      <a16:colId xmlns:a16="http://schemas.microsoft.com/office/drawing/2014/main" val="20559079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dirty="0"/>
                        <a:t>CLIP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IDSW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176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PETS 2009 S2L1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93.7%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11.57%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5.89</a:t>
                      </a:r>
                      <a:r>
                        <a:rPr lang="en-US" altLang="zh-CN" dirty="0"/>
                        <a:t>%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36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64455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CA01C6F-3022-4250-A188-BB03B3A1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1" y="1969561"/>
            <a:ext cx="5554952" cy="46952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2F51E1-C0DD-4104-8728-73E81BD7A54C}"/>
              </a:ext>
            </a:extLst>
          </p:cNvPr>
          <p:cNvSpPr/>
          <p:nvPr/>
        </p:nvSpPr>
        <p:spPr>
          <a:xfrm>
            <a:off x="6563865" y="5143126"/>
            <a:ext cx="5228823" cy="270456"/>
          </a:xfrm>
          <a:prstGeom prst="rect">
            <a:avLst/>
          </a:prstGeom>
          <a:solidFill>
            <a:schemeClr val="accent4">
              <a:alpha val="4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DD014-1E23-4FFA-8CBB-C0444DC721AA}"/>
              </a:ext>
            </a:extLst>
          </p:cNvPr>
          <p:cNvSpPr txBox="1"/>
          <p:nvPr/>
        </p:nvSpPr>
        <p:spPr>
          <a:xfrm>
            <a:off x="334851" y="6492875"/>
            <a:ext cx="12018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The table on the right is taken from </a:t>
            </a:r>
            <a:r>
              <a:rPr lang="en-US" sz="1600" dirty="0"/>
              <a:t>Online </a:t>
            </a:r>
            <a:r>
              <a:rPr lang="en-US" sz="1600" dirty="0" err="1"/>
              <a:t>Multiperson</a:t>
            </a:r>
            <a:r>
              <a:rPr lang="en-US" sz="1600" dirty="0"/>
              <a:t> Tracking-by-Detection from a Single, Uncalibrated Camera by </a:t>
            </a:r>
            <a:r>
              <a:rPr lang="en-US" sz="1600" dirty="0" err="1"/>
              <a:t>Breitenstein</a:t>
            </a:r>
            <a:r>
              <a:rPr lang="en-US" sz="1600" dirty="0"/>
              <a:t> et. al.</a:t>
            </a:r>
            <a:endParaRPr lang="en-CA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B9257-176A-43DE-81B8-2F11B75B7F56}"/>
              </a:ext>
            </a:extLst>
          </p:cNvPr>
          <p:cNvSpPr txBox="1"/>
          <p:nvPr/>
        </p:nvSpPr>
        <p:spPr>
          <a:xfrm>
            <a:off x="6960857" y="1486581"/>
            <a:ext cx="4434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Tracking result from a later paper by the same authors using the same tracking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79B06-917D-482A-A904-B022D62ED3E9}"/>
              </a:ext>
            </a:extLst>
          </p:cNvPr>
          <p:cNvSpPr txBox="1"/>
          <p:nvPr/>
        </p:nvSpPr>
        <p:spPr>
          <a:xfrm>
            <a:off x="1646350" y="1843088"/>
            <a:ext cx="343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Tracking result of this project</a:t>
            </a:r>
          </a:p>
        </p:txBody>
      </p:sp>
    </p:spTree>
    <p:extLst>
      <p:ext uri="{BB962C8B-B14F-4D97-AF65-F5344CB8AC3E}">
        <p14:creationId xmlns:p14="http://schemas.microsoft.com/office/powerpoint/2010/main" val="3591470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AC60C-12F7-4021-B612-2916722C6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38"/>
            <a:ext cx="10515600" cy="1325563"/>
          </a:xfrm>
        </p:spPr>
        <p:txBody>
          <a:bodyPr/>
          <a:lstStyle/>
          <a:p>
            <a:r>
              <a:rPr lang="en-CA" dirty="0"/>
              <a:t>Potential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C1ABF-D225-4655-9126-1C8919717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4668"/>
            <a:ext cx="10515600" cy="4351338"/>
          </a:xfrm>
        </p:spPr>
        <p:txBody>
          <a:bodyPr/>
          <a:lstStyle/>
          <a:p>
            <a:r>
              <a:rPr lang="en-CA" dirty="0"/>
              <a:t>Use a deep learning based detector dedicated to pedestrian detection</a:t>
            </a:r>
          </a:p>
          <a:p>
            <a:r>
              <a:rPr lang="en-CA" dirty="0"/>
              <a:t>Use a better motion model instead of assuming constant speed</a:t>
            </a:r>
          </a:p>
          <a:p>
            <a:r>
              <a:rPr lang="en-CA" dirty="0"/>
              <a:t>Use a deep learning based Re-ID model as the appearance model </a:t>
            </a:r>
            <a:r>
              <a:rPr lang="en-CA" dirty="0">
                <a:solidFill>
                  <a:schemeClr val="accent1"/>
                </a:solidFill>
              </a:rPr>
              <a:t>For example</a:t>
            </a:r>
            <a:r>
              <a:rPr lang="en-CA" dirty="0"/>
              <a:t>: </a:t>
            </a:r>
            <a:r>
              <a:rPr lang="en-US" dirty="0">
                <a:solidFill>
                  <a:schemeClr val="accent1"/>
                </a:solidFill>
                <a:effectLst/>
              </a:rPr>
              <a:t>Efficient and Deep Person Re-identification Using Multi-level Similarity by Guo and Cheung, CVPR 2018</a:t>
            </a:r>
          </a:p>
          <a:p>
            <a:r>
              <a:rPr lang="en-US" dirty="0">
                <a:solidFill>
                  <a:schemeClr val="accent1"/>
                </a:solidFill>
              </a:rPr>
              <a:t>Architecture:</a:t>
            </a:r>
            <a:endParaRPr lang="en-CA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1DB91-B3FC-4E5B-9DFC-B0760D9E2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5" b="3525"/>
          <a:stretch/>
        </p:blipFill>
        <p:spPr>
          <a:xfrm>
            <a:off x="3302829" y="3429000"/>
            <a:ext cx="5381625" cy="28319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083C04-EFDE-4001-9BA0-A2EA88879063}"/>
              </a:ext>
            </a:extLst>
          </p:cNvPr>
          <p:cNvSpPr/>
          <p:nvPr/>
        </p:nvSpPr>
        <p:spPr>
          <a:xfrm>
            <a:off x="1029268" y="6439776"/>
            <a:ext cx="103245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Image taken from </a:t>
            </a:r>
            <a:r>
              <a:rPr lang="en-US" sz="1600" dirty="0"/>
              <a:t>Efficient and Deep Person Re-identification Using Multi-level Similarity by Guo and Cheung</a:t>
            </a:r>
          </a:p>
        </p:txBody>
      </p:sp>
    </p:spTree>
    <p:extLst>
      <p:ext uri="{BB962C8B-B14F-4D97-AF65-F5344CB8AC3E}">
        <p14:creationId xmlns:p14="http://schemas.microsoft.com/office/powerpoint/2010/main" val="270220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536C-BD40-4C8B-9502-8A5174E4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6526" cy="1325563"/>
          </a:xfrm>
        </p:spPr>
        <p:txBody>
          <a:bodyPr/>
          <a:lstStyle/>
          <a:p>
            <a:r>
              <a:rPr lang="en-CA" dirty="0"/>
              <a:t>So how do we use the particles to track an object?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3E70A-F55B-46E2-997B-9072474B1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3439516"/>
            <a:ext cx="10515600" cy="1700213"/>
          </a:xfrm>
        </p:spPr>
        <p:txBody>
          <a:bodyPr/>
          <a:lstStyle/>
          <a:p>
            <a:r>
              <a:rPr lang="en-CA" dirty="0"/>
              <a:t>Maximize the posterior, which is maximize the probability of currently state happening given an observation, in our case bounding boxes HSV histogram, etc.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4A3AA3-CD57-4815-A88D-5A0140C882A4}"/>
              </a:ext>
            </a:extLst>
          </p:cNvPr>
          <p:cNvSpPr/>
          <p:nvPr/>
        </p:nvSpPr>
        <p:spPr>
          <a:xfrm>
            <a:off x="1797634" y="2103437"/>
            <a:ext cx="87300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maximum a posteriori (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MAP)!</a:t>
            </a:r>
          </a:p>
        </p:txBody>
      </p:sp>
    </p:spTree>
    <p:extLst>
      <p:ext uri="{BB962C8B-B14F-4D97-AF65-F5344CB8AC3E}">
        <p14:creationId xmlns:p14="http://schemas.microsoft.com/office/powerpoint/2010/main" val="153538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16E6-0BB0-450B-861B-BE1BC04C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344A1-BB3A-48A6-B6A0-389C24F4A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776"/>
            <a:ext cx="9210675" cy="4826000"/>
          </a:xfrm>
        </p:spPr>
        <p:txBody>
          <a:bodyPr>
            <a:normAutofit/>
          </a:bodyPr>
          <a:lstStyle/>
          <a:p>
            <a:r>
              <a:rPr lang="en-CA" dirty="0"/>
              <a:t>Sport Analytics</a:t>
            </a:r>
          </a:p>
          <a:p>
            <a:endParaRPr lang="en-CA" dirty="0"/>
          </a:p>
          <a:p>
            <a:r>
              <a:rPr lang="en-CA" dirty="0"/>
              <a:t>Visual surveillance</a:t>
            </a:r>
          </a:p>
          <a:p>
            <a:endParaRPr lang="en-CA" dirty="0"/>
          </a:p>
          <a:p>
            <a:r>
              <a:rPr lang="en-CA" dirty="0"/>
              <a:t>Autonomous driving</a:t>
            </a:r>
          </a:p>
          <a:p>
            <a:endParaRPr lang="en-CA" dirty="0"/>
          </a:p>
          <a:p>
            <a:r>
              <a:rPr lang="en-CA" dirty="0"/>
              <a:t>And more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6" name="Picture 2" descr="Image result for second spectrum">
            <a:extLst>
              <a:ext uri="{FF2B5EF4-FFF2-40B4-BE49-F238E27FC236}">
                <a16:creationId xmlns:a16="http://schemas.microsoft.com/office/drawing/2014/main" id="{9C903C4D-CB2D-44DB-82BE-841359BAE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638" y="1341691"/>
            <a:ext cx="7158025" cy="408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70F46D-0670-4A76-BE8C-4838CB810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639" y="1296590"/>
            <a:ext cx="7581900" cy="4264818"/>
          </a:xfrm>
          <a:prstGeom prst="rect">
            <a:avLst/>
          </a:prstGeom>
        </p:spPr>
      </p:pic>
      <p:pic>
        <p:nvPicPr>
          <p:cNvPr id="1028" name="Picture 4" descr="Image result for autonomous driving">
            <a:extLst>
              <a:ext uri="{FF2B5EF4-FFF2-40B4-BE49-F238E27FC236}">
                <a16:creationId xmlns:a16="http://schemas.microsoft.com/office/drawing/2014/main" id="{84A27078-69A6-4BFD-802D-8E63E6DF6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638" y="1303592"/>
            <a:ext cx="7581901" cy="421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C780CF-4230-4B58-8FB4-3783E3E7C3AE}"/>
              </a:ext>
            </a:extLst>
          </p:cNvPr>
          <p:cNvSpPr txBox="1"/>
          <p:nvPr/>
        </p:nvSpPr>
        <p:spPr>
          <a:xfrm>
            <a:off x="695325" y="6219825"/>
            <a:ext cx="1139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Images courtesy of Second Spectrum, Quartz and auto.economictimes.com</a:t>
            </a:r>
          </a:p>
        </p:txBody>
      </p:sp>
    </p:spTree>
    <p:extLst>
      <p:ext uri="{BB962C8B-B14F-4D97-AF65-F5344CB8AC3E}">
        <p14:creationId xmlns:p14="http://schemas.microsoft.com/office/powerpoint/2010/main" val="398643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DC349A-61D0-45AE-9FF1-B7FEF03555DD}"/>
              </a:ext>
            </a:extLst>
          </p:cNvPr>
          <p:cNvSpPr txBox="1">
            <a:spLocks/>
          </p:cNvSpPr>
          <p:nvPr/>
        </p:nvSpPr>
        <p:spPr>
          <a:xfrm>
            <a:off x="1314450" y="2260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Detection based Multiple object tracking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B2DC0B-ACCB-4C5E-988B-ED711E516DB6}"/>
              </a:ext>
            </a:extLst>
          </p:cNvPr>
          <p:cNvSpPr txBox="1">
            <a:spLocks/>
          </p:cNvSpPr>
          <p:nvPr/>
        </p:nvSpPr>
        <p:spPr>
          <a:xfrm>
            <a:off x="1314450" y="6072189"/>
            <a:ext cx="10515600" cy="6711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t" latinLnBrk="1">
              <a:buNone/>
            </a:pPr>
            <a:r>
              <a:rPr lang="en-CA" dirty="0"/>
              <a:t>Image courtesy of </a:t>
            </a:r>
            <a:r>
              <a:rPr lang="en-US" dirty="0"/>
              <a:t>Multiple Object Tracking: A Literature Review by Luo et. al.</a:t>
            </a:r>
            <a:br>
              <a:rPr lang="en-CA" dirty="0"/>
            </a:b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4DAA8-1E89-49F1-92D1-2E173644F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882141"/>
            <a:ext cx="6705600" cy="2019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0A4986-0F39-470B-96F9-CD4C117CCC4B}"/>
              </a:ext>
            </a:extLst>
          </p:cNvPr>
          <p:cNvSpPr txBox="1"/>
          <p:nvPr/>
        </p:nvSpPr>
        <p:spPr>
          <a:xfrm>
            <a:off x="1794679" y="4571316"/>
            <a:ext cx="8936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Formulate the tracking problem as a first order Markov model, where the object tracking only relies on the current and last time step </a:t>
            </a:r>
          </a:p>
        </p:txBody>
      </p:sp>
    </p:spTree>
    <p:extLst>
      <p:ext uri="{BB962C8B-B14F-4D97-AF65-F5344CB8AC3E}">
        <p14:creationId xmlns:p14="http://schemas.microsoft.com/office/powerpoint/2010/main" val="4257401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0D16-9682-4E0A-B14F-28FAE703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Multiple Object tracking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274BC-9D49-4A74-9ACC-2B0E89A56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Recurrent Net</a:t>
            </a:r>
          </a:p>
          <a:p>
            <a:pPr marL="0" indent="0">
              <a:buNone/>
            </a:pPr>
            <a:r>
              <a:rPr lang="en-US" dirty="0"/>
              <a:t>Tracking The </a:t>
            </a:r>
            <a:r>
              <a:rPr lang="en-US" dirty="0" err="1"/>
              <a:t>Untrackable</a:t>
            </a:r>
            <a:r>
              <a:rPr lang="en-US" dirty="0"/>
              <a:t>: Learning to Track Multiple Cues with Long-Term Dependencies by </a:t>
            </a:r>
            <a:r>
              <a:rPr lang="en-US" dirty="0" err="1"/>
              <a:t>Sadeghian</a:t>
            </a:r>
            <a:r>
              <a:rPr lang="en-US" dirty="0"/>
              <a:t> et. al. ICCV 2017</a:t>
            </a:r>
          </a:p>
          <a:p>
            <a:r>
              <a:rPr lang="en-US" dirty="0"/>
              <a:t>Reinforcement Learning</a:t>
            </a:r>
          </a:p>
          <a:p>
            <a:pPr marL="0" indent="0">
              <a:buNone/>
            </a:pPr>
            <a:r>
              <a:rPr lang="en-US" dirty="0"/>
              <a:t>Learning to Track: Online Multi-Object Tracking by Decision Making by Xiang et. al. ICCV 2015</a:t>
            </a:r>
          </a:p>
          <a:p>
            <a:r>
              <a:rPr lang="en-US" dirty="0"/>
              <a:t>Graphical Method</a:t>
            </a:r>
            <a:endParaRPr lang="en-CA" dirty="0"/>
          </a:p>
          <a:p>
            <a:pPr marL="0" indent="0">
              <a:buNone/>
            </a:pPr>
            <a:r>
              <a:rPr lang="en-US" dirty="0">
                <a:effectLst/>
              </a:rPr>
              <a:t>Multiple people tracking by lifted </a:t>
            </a:r>
            <a:r>
              <a:rPr lang="en-US" dirty="0" err="1">
                <a:effectLst/>
              </a:rPr>
              <a:t>multicut</a:t>
            </a:r>
            <a:r>
              <a:rPr lang="en-US" dirty="0">
                <a:effectLst/>
              </a:rPr>
              <a:t> and person re-identification by Tang et. al. CVPR 2017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352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DAAF1-36F6-49EA-9335-6CA54F65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What is a Particle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EB4C-934D-44AC-BEAD-A7A6C7F3A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355724"/>
            <a:ext cx="10515600" cy="5546725"/>
          </a:xfrm>
        </p:spPr>
        <p:txBody>
          <a:bodyPr/>
          <a:lstStyle/>
          <a:p>
            <a:r>
              <a:rPr lang="en-CA" dirty="0"/>
              <a:t>Goal: to estimate the Posterior distributions of Markov Process, given some noisy observations</a:t>
            </a:r>
          </a:p>
          <a:p>
            <a:r>
              <a:rPr lang="en-CA" dirty="0"/>
              <a:t>Approach: </a:t>
            </a:r>
          </a:p>
          <a:p>
            <a:pPr marL="514350" indent="-514350">
              <a:buAutoNum type="arabicPeriod"/>
            </a:pPr>
            <a:r>
              <a:rPr lang="en-CA" dirty="0"/>
              <a:t>Use a set of particles to represent the posterior distribution</a:t>
            </a:r>
          </a:p>
          <a:p>
            <a:pPr marL="514350" indent="-514350">
              <a:buAutoNum type="arabicPeriod"/>
            </a:pPr>
            <a:r>
              <a:rPr lang="en-CA" dirty="0"/>
              <a:t>Propagate particles using the transition model</a:t>
            </a:r>
          </a:p>
          <a:p>
            <a:pPr marL="514350" indent="-514350">
              <a:buAutoNum type="arabicPeriod"/>
            </a:pPr>
            <a:r>
              <a:rPr lang="en-US" altLang="zh-CN" dirty="0"/>
              <a:t>Given an observation of next state, each particle has a likelihood weight</a:t>
            </a:r>
          </a:p>
          <a:p>
            <a:pPr marL="514350" indent="-514350">
              <a:buAutoNum type="arabicPeriod"/>
            </a:pPr>
            <a:r>
              <a:rPr lang="en-CA" altLang="zh-CN" dirty="0"/>
              <a:t>Resample particles according to the likelihood weights, and we get the new set of particles to represent the posterior for next state</a:t>
            </a: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F9F23-4BD2-430C-BA18-86C8B5219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5502276"/>
            <a:ext cx="10753725" cy="13043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2C6B24-388B-40D4-BED3-DBDEB2046AAD}"/>
              </a:ext>
            </a:extLst>
          </p:cNvPr>
          <p:cNvSpPr/>
          <p:nvPr/>
        </p:nvSpPr>
        <p:spPr>
          <a:xfrm>
            <a:off x="4338638" y="5905500"/>
            <a:ext cx="1381125" cy="495300"/>
          </a:xfrm>
          <a:prstGeom prst="rect">
            <a:avLst/>
          </a:prstGeom>
          <a:solidFill>
            <a:schemeClr val="accent4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522AD-391C-42D9-947B-5B2969F08792}"/>
              </a:ext>
            </a:extLst>
          </p:cNvPr>
          <p:cNvSpPr txBox="1"/>
          <p:nvPr/>
        </p:nvSpPr>
        <p:spPr>
          <a:xfrm>
            <a:off x="3986216" y="6437313"/>
            <a:ext cx="206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Likelihood weight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0C767-795E-4513-AF10-923270628AED}"/>
              </a:ext>
            </a:extLst>
          </p:cNvPr>
          <p:cNvSpPr/>
          <p:nvPr/>
        </p:nvSpPr>
        <p:spPr>
          <a:xfrm>
            <a:off x="5795963" y="5905500"/>
            <a:ext cx="1981200" cy="495300"/>
          </a:xfrm>
          <a:prstGeom prst="rect">
            <a:avLst/>
          </a:prstGeom>
          <a:solidFill>
            <a:schemeClr val="accent6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0E784-1DCA-43A4-8860-C68C6DA10B63}"/>
              </a:ext>
            </a:extLst>
          </p:cNvPr>
          <p:cNvSpPr/>
          <p:nvPr/>
        </p:nvSpPr>
        <p:spPr>
          <a:xfrm>
            <a:off x="7853362" y="5905500"/>
            <a:ext cx="3324225" cy="495300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6C6B54-E702-4D0D-87F5-1984932BBCEB}"/>
              </a:ext>
            </a:extLst>
          </p:cNvPr>
          <p:cNvSpPr txBox="1"/>
          <p:nvPr/>
        </p:nvSpPr>
        <p:spPr>
          <a:xfrm>
            <a:off x="5876930" y="6437313"/>
            <a:ext cx="317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Transition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ECBBA-1E38-427F-8CC4-A585E98E4044}"/>
              </a:ext>
            </a:extLst>
          </p:cNvPr>
          <p:cNvSpPr txBox="1"/>
          <p:nvPr/>
        </p:nvSpPr>
        <p:spPr>
          <a:xfrm>
            <a:off x="8027196" y="6452696"/>
            <a:ext cx="317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Previous posterior estimation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EDCAA8-DD0B-4265-93FB-4CFEC786412B}"/>
              </a:ext>
            </a:extLst>
          </p:cNvPr>
          <p:cNvSpPr txBox="1"/>
          <p:nvPr/>
        </p:nvSpPr>
        <p:spPr>
          <a:xfrm>
            <a:off x="6786563" y="5486894"/>
            <a:ext cx="2981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Before observation</a:t>
            </a:r>
          </a:p>
        </p:txBody>
      </p:sp>
    </p:spTree>
    <p:extLst>
      <p:ext uri="{BB962C8B-B14F-4D97-AF65-F5344CB8AC3E}">
        <p14:creationId xmlns:p14="http://schemas.microsoft.com/office/powerpoint/2010/main" val="3801139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7ABC-6496-4C8D-A043-FAB033C9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Particle Filtering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40820-904A-4412-AE6D-FC0E4CC3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49" y="6095999"/>
            <a:ext cx="10972801" cy="6254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/>
              <a:t>Images taken from Bert Huang’s </a:t>
            </a:r>
            <a:r>
              <a:rPr lang="en-CA" dirty="0" err="1"/>
              <a:t>Youtube</a:t>
            </a:r>
            <a:r>
              <a:rPr lang="en-CA" dirty="0"/>
              <a:t> Lecture </a:t>
            </a:r>
            <a:r>
              <a:rPr lang="en-CA" dirty="0">
                <a:hlinkClick r:id="rId3"/>
              </a:rPr>
              <a:t>https://www.youtube.com/watch?v=lzN18y_z6HQ&amp;t=475s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A1992-8013-4027-8D8C-8EB4E91D3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557337"/>
            <a:ext cx="10801350" cy="3952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A7A41-7EDE-459C-A864-F7BE29473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35242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71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40591D-C3F6-4716-9DC7-0C1318055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Transition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42542A-5EEE-4517-B3DB-F4CACF9C3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49" y="6095999"/>
            <a:ext cx="10972801" cy="6254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/>
              <a:t>Image taken from Bert Huang’s </a:t>
            </a:r>
            <a:r>
              <a:rPr lang="en-CA" dirty="0" err="1"/>
              <a:t>Youtube</a:t>
            </a:r>
            <a:r>
              <a:rPr lang="en-CA" dirty="0"/>
              <a:t> Lecture </a:t>
            </a:r>
            <a:r>
              <a:rPr lang="en-CA" dirty="0">
                <a:hlinkClick r:id="rId2"/>
              </a:rPr>
              <a:t>https://www.youtube.com/watch?v=lzN18y_z6HQ&amp;t=475s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EA8DF-0F45-4559-A6B1-8F2A4BDD5A6A}"/>
              </a:ext>
            </a:extLst>
          </p:cNvPr>
          <p:cNvSpPr txBox="1"/>
          <p:nvPr/>
        </p:nvSpPr>
        <p:spPr>
          <a:xfrm>
            <a:off x="590548" y="1590675"/>
            <a:ext cx="10591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According to the transition probability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A9968C-5CE8-4592-9E05-F05EF3B52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4" y="2085975"/>
            <a:ext cx="5476875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4A2136-AC3F-41FA-9EAE-21B77B5A1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48" y="3242964"/>
            <a:ext cx="95059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14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D09CED6-266D-40D4-A4AD-FB76D4A72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950"/>
          <a:stretch/>
        </p:blipFill>
        <p:spPr>
          <a:xfrm>
            <a:off x="542925" y="4686300"/>
            <a:ext cx="10915650" cy="14096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B55B1A2-5C56-4B3B-9E50-AAAEBCDAC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Reweight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9BB94-8759-46B9-8DAD-7406C8ED775C}"/>
              </a:ext>
            </a:extLst>
          </p:cNvPr>
          <p:cNvSpPr txBox="1"/>
          <p:nvPr/>
        </p:nvSpPr>
        <p:spPr>
          <a:xfrm>
            <a:off x="590548" y="1590675"/>
            <a:ext cx="10591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According to the new observation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59BC87-5C89-40C1-9C96-1FDF85EB2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6" y="4078622"/>
            <a:ext cx="9539287" cy="21609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714BC1-C893-4C90-B2A7-4CC5C6C7E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" y="4809492"/>
            <a:ext cx="1485900" cy="6381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E25D0A-292F-48C0-868C-9F513D91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49" y="6095999"/>
            <a:ext cx="10972801" cy="6254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/>
              <a:t>Images taken from Bert Huang’s </a:t>
            </a:r>
            <a:r>
              <a:rPr lang="en-CA" dirty="0" err="1"/>
              <a:t>Youtube</a:t>
            </a:r>
            <a:r>
              <a:rPr lang="en-CA" dirty="0"/>
              <a:t> Lecture </a:t>
            </a:r>
            <a:r>
              <a:rPr lang="en-CA" dirty="0">
                <a:hlinkClick r:id="rId5"/>
              </a:rPr>
              <a:t>https://www.youtube.com/watch?v=lzN18y_z6HQ&amp;t=475s</a:t>
            </a:r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2678E1-AADA-4002-AAB0-DCB6DA2F3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487" y="2438698"/>
            <a:ext cx="1086802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2495</TotalTime>
  <Words>1195</Words>
  <Application>Microsoft Office PowerPoint</Application>
  <PresentationFormat>Widescreen</PresentationFormat>
  <Paragraphs>134</Paragraphs>
  <Slides>22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Multiple Object Tracking Using Particle</vt:lpstr>
      <vt:lpstr>Multiple Object Tracking Problem Definition</vt:lpstr>
      <vt:lpstr>Applications </vt:lpstr>
      <vt:lpstr>PowerPoint Presentation</vt:lpstr>
      <vt:lpstr>Other Multiple Object tracking Models</vt:lpstr>
      <vt:lpstr>What is a Particle Filter</vt:lpstr>
      <vt:lpstr>Particle Filtering </vt:lpstr>
      <vt:lpstr>Transition</vt:lpstr>
      <vt:lpstr>Reweight</vt:lpstr>
      <vt:lpstr>Resample </vt:lpstr>
      <vt:lpstr>Particle Filter Multiple Object Tracking</vt:lpstr>
      <vt:lpstr>Particle Filter Multiple Object Tracking</vt:lpstr>
      <vt:lpstr>Particle Filter Multiple Object Tracking</vt:lpstr>
      <vt:lpstr>Implementation detail</vt:lpstr>
      <vt:lpstr>Detector Improvement</vt:lpstr>
      <vt:lpstr>Appearance Model</vt:lpstr>
      <vt:lpstr>Likelihood weight calculation</vt:lpstr>
      <vt:lpstr>Tracking  demo</vt:lpstr>
      <vt:lpstr>Evaluation Method</vt:lpstr>
      <vt:lpstr>Result comparison</vt:lpstr>
      <vt:lpstr>Potential Improvement</vt:lpstr>
      <vt:lpstr>So how do we use the particles to track an object?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Object Tracking Using Particle</dc:title>
  <dc:creator>Yingnan Zhao</dc:creator>
  <cp:lastModifiedBy>Yingnan Zhao</cp:lastModifiedBy>
  <cp:revision>43</cp:revision>
  <dcterms:created xsi:type="dcterms:W3CDTF">2019-04-06T20:59:34Z</dcterms:created>
  <dcterms:modified xsi:type="dcterms:W3CDTF">2019-04-08T18:33:15Z</dcterms:modified>
</cp:coreProperties>
</file>